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agrid" panose="020B0604020202020204" charset="0"/>
      <p:regular r:id="rId18"/>
    </p:embeddedFont>
    <p:embeddedFont>
      <p:font typeface="Hagrid Heavy" panose="020B0604020202020204" charset="0"/>
      <p:regular r:id="rId19"/>
      <p:bold r:id="rId20"/>
    </p:embeddedFont>
    <p:embeddedFont>
      <p:font typeface="Hagrid Ultra-Bold" panose="020B0604020202020204" charset="0"/>
      <p:regular r:id="rId21"/>
      <p:bold r:id="rId22"/>
    </p:embeddedFont>
    <p:embeddedFont>
      <p:font typeface="Open Sans Bold" panose="020B0806030504020204" pitchFamily="3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3" autoAdjust="0"/>
  </p:normalViewPr>
  <p:slideViewPr>
    <p:cSldViewPr>
      <p:cViewPr varScale="1">
        <p:scale>
          <a:sx n="70" d="100"/>
          <a:sy n="70" d="100"/>
        </p:scale>
        <p:origin x="48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43493"/>
            <a:ext cx="13563600" cy="4431969"/>
            <a:chOff x="0" y="0"/>
            <a:chExt cx="3965003" cy="1082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5003" cy="1082694"/>
            </a:xfrm>
            <a:custGeom>
              <a:avLst/>
              <a:gdLst/>
              <a:ahLst/>
              <a:cxnLst/>
              <a:rect l="l" t="t" r="r" b="b"/>
              <a:pathLst>
                <a:path w="3965003" h="1082694">
                  <a:moveTo>
                    <a:pt x="0" y="0"/>
                  </a:moveTo>
                  <a:lnTo>
                    <a:pt x="3965003" y="0"/>
                  </a:lnTo>
                  <a:lnTo>
                    <a:pt x="3965003" y="1082694"/>
                  </a:lnTo>
                  <a:lnTo>
                    <a:pt x="0" y="1082694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65003" cy="1120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520335" y="4086055"/>
            <a:ext cx="6504487" cy="6200945"/>
          </a:xfrm>
          <a:custGeom>
            <a:avLst/>
            <a:gdLst/>
            <a:ahLst/>
            <a:cxnLst/>
            <a:rect l="l" t="t" r="r" b="b"/>
            <a:pathLst>
              <a:path w="6504487" h="6200945">
                <a:moveTo>
                  <a:pt x="0" y="0"/>
                </a:moveTo>
                <a:lnTo>
                  <a:pt x="6504488" y="0"/>
                </a:lnTo>
                <a:lnTo>
                  <a:pt x="6504488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6497" y="2403406"/>
            <a:ext cx="9342221" cy="151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endParaRPr/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3F56"/>
                </a:solidFill>
                <a:latin typeface="Hagrid Heavy"/>
              </a:rPr>
              <a:t>TOWER OF HANOI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36293" y="3756978"/>
            <a:ext cx="11951373" cy="31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endParaRPr/>
          </a:p>
          <a:p>
            <a:pPr algn="ctr">
              <a:lnSpc>
                <a:spcPts val="3080"/>
              </a:lnSpc>
            </a:pPr>
            <a:r>
              <a:rPr lang="en-US" sz="2200" u="sng">
                <a:solidFill>
                  <a:srgbClr val="343F56"/>
                </a:solidFill>
                <a:latin typeface="Roboto Bold"/>
              </a:rPr>
              <a:t>Students</a:t>
            </a:r>
          </a:p>
          <a:p>
            <a:pPr algn="ctr">
              <a:lnSpc>
                <a:spcPts val="3080"/>
              </a:lnSpc>
            </a:pPr>
            <a:endParaRPr lang="en-US" sz="2200" u="sng">
              <a:solidFill>
                <a:srgbClr val="343F56"/>
              </a:solidFill>
              <a:latin typeface="Roboto Bold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Mehmet Fatih Çapal - 042101115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  Mustafa Eren Soyhan - 042101008 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 Rahiq Al-huslan - 042101140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Mevlüt korkmaz -042101057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266" y="277711"/>
            <a:ext cx="7748149" cy="227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226">
                <a:solidFill>
                  <a:srgbClr val="F5E6CA"/>
                </a:solidFill>
                <a:latin typeface="Hagrid Heavy"/>
              </a:rPr>
              <a:t>PERFORMANCE OF THE ALGORITHM</a:t>
            </a:r>
          </a:p>
          <a:p>
            <a:pPr algn="ctr">
              <a:lnSpc>
                <a:spcPts val="5917"/>
              </a:lnSpc>
            </a:pPr>
            <a:endParaRPr lang="en-US" sz="4226">
              <a:solidFill>
                <a:srgbClr val="F5E6CA"/>
              </a:solidFill>
              <a:latin typeface="Hagrid Heavy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09650" y="2214857"/>
            <a:ext cx="16230600" cy="0"/>
          </a:xfrm>
          <a:prstGeom prst="line">
            <a:avLst/>
          </a:prstGeom>
          <a:ln w="38100" cap="flat">
            <a:solidFill>
              <a:srgbClr val="F5E6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11643" y="2547983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5" y="0"/>
                </a:lnTo>
                <a:lnTo>
                  <a:pt x="334645" y="334645"/>
                </a:lnTo>
                <a:lnTo>
                  <a:pt x="0" y="334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24294" y="2610041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5" y="0"/>
                </a:lnTo>
                <a:lnTo>
                  <a:pt x="334645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46073" y="3202640"/>
            <a:ext cx="4031318" cy="6648616"/>
          </a:xfrm>
          <a:custGeom>
            <a:avLst/>
            <a:gdLst/>
            <a:ahLst/>
            <a:cxnLst/>
            <a:rect l="l" t="t" r="r" b="b"/>
            <a:pathLst>
              <a:path w="4031318" h="6648616">
                <a:moveTo>
                  <a:pt x="0" y="0"/>
                </a:moveTo>
                <a:lnTo>
                  <a:pt x="4031318" y="0"/>
                </a:lnTo>
                <a:lnTo>
                  <a:pt x="4031318" y="6648616"/>
                </a:lnTo>
                <a:lnTo>
                  <a:pt x="0" y="664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88389" y="3202640"/>
            <a:ext cx="4026134" cy="6660686"/>
          </a:xfrm>
          <a:custGeom>
            <a:avLst/>
            <a:gdLst/>
            <a:ahLst/>
            <a:cxnLst/>
            <a:rect l="l" t="t" r="r" b="b"/>
            <a:pathLst>
              <a:path w="4026134" h="6660686">
                <a:moveTo>
                  <a:pt x="0" y="0"/>
                </a:moveTo>
                <a:lnTo>
                  <a:pt x="4026135" y="0"/>
                </a:lnTo>
                <a:lnTo>
                  <a:pt x="4026135" y="6660686"/>
                </a:lnTo>
                <a:lnTo>
                  <a:pt x="0" y="666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4164" y="2420810"/>
            <a:ext cx="60188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"/>
              </a:rPr>
              <a:t>RECURSIVE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11364" y="2482088"/>
            <a:ext cx="57571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"/>
              </a:rPr>
              <a:t>ITERATIVE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8389" y="628015"/>
            <a:ext cx="471604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u="sng">
                <a:solidFill>
                  <a:srgbClr val="F5E6CA"/>
                </a:solidFill>
                <a:latin typeface="Open Sans Bold"/>
              </a:rPr>
              <a:t>Recursive and Iterative Runtimes When There are 12 Disks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24950" y="2214857"/>
            <a:ext cx="0" cy="8072143"/>
          </a:xfrm>
          <a:prstGeom prst="line">
            <a:avLst/>
          </a:prstGeom>
          <a:ln w="38100" cap="flat">
            <a:solidFill>
              <a:srgbClr val="F5E6C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7558" y="-369157"/>
            <a:ext cx="11321336" cy="11060158"/>
            <a:chOff x="0" y="0"/>
            <a:chExt cx="4771190" cy="4661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1190" cy="4661121"/>
            </a:xfrm>
            <a:custGeom>
              <a:avLst/>
              <a:gdLst/>
              <a:ahLst/>
              <a:cxnLst/>
              <a:rect l="l" t="t" r="r" b="b"/>
              <a:pathLst>
                <a:path w="4771190" h="4661121">
                  <a:moveTo>
                    <a:pt x="0" y="0"/>
                  </a:moveTo>
                  <a:lnTo>
                    <a:pt x="4771190" y="0"/>
                  </a:lnTo>
                  <a:lnTo>
                    <a:pt x="4771190" y="4661121"/>
                  </a:lnTo>
                  <a:lnTo>
                    <a:pt x="0" y="4661121"/>
                  </a:lnTo>
                  <a:close/>
                </a:path>
              </a:pathLst>
            </a:custGeom>
            <a:solidFill>
              <a:srgbClr val="343F5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71190" cy="469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9618" y="1979839"/>
            <a:ext cx="9452515" cy="4776107"/>
          </a:xfrm>
          <a:custGeom>
            <a:avLst/>
            <a:gdLst/>
            <a:ahLst/>
            <a:cxnLst/>
            <a:rect l="l" t="t" r="r" b="b"/>
            <a:pathLst>
              <a:path w="9452515" h="4776107">
                <a:moveTo>
                  <a:pt x="0" y="0"/>
                </a:moveTo>
                <a:lnTo>
                  <a:pt x="9452514" y="0"/>
                </a:lnTo>
                <a:lnTo>
                  <a:pt x="9452514" y="4776107"/>
                </a:lnTo>
                <a:lnTo>
                  <a:pt x="0" y="4776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01" b="-1099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51679"/>
            <a:ext cx="5048132" cy="163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43F56"/>
                </a:solidFill>
                <a:latin typeface="Hagrid Heavy"/>
              </a:rPr>
              <a:t>CONCLUSION OF THE PERFORMANCE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84756"/>
            <a:ext cx="5048132" cy="624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 Bold"/>
              </a:rPr>
              <a:t>1. Performance Analysis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 Bold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Bold"/>
              </a:rPr>
              <a:t>Small Values of n:</a:t>
            </a:r>
          </a:p>
          <a:p>
            <a:pPr marL="949969" lvl="2" indent="-316656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No significant differences observed between recursive and iterative approaches.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Bold"/>
              </a:rPr>
              <a:t>Large Values of n:</a:t>
            </a:r>
          </a:p>
          <a:p>
            <a:pPr marL="949969" lvl="2" indent="-316656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Iterative approach tends to be faster due to lower overhead.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Bold"/>
              </a:rPr>
              <a:t>Unexpected Findings:</a:t>
            </a:r>
          </a:p>
          <a:p>
            <a:pPr marL="949969" lvl="2" indent="-316656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In our experiments, the recursive approach often demonstrated slightly faster performance with large values of n.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7475" y="3926151"/>
            <a:ext cx="12193050" cy="21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43"/>
              </a:lnSpc>
            </a:pPr>
            <a:r>
              <a:rPr lang="en-US" sz="12531">
                <a:solidFill>
                  <a:srgbClr val="343F56"/>
                </a:solidFill>
                <a:latin typeface="Hagrid Heav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9773" y="1136187"/>
            <a:ext cx="3582966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Hagrid Ultra-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83251"/>
            <a:ext cx="14952238" cy="182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6"/>
              </a:lnSpc>
            </a:pPr>
            <a:r>
              <a:rPr lang="en-US" sz="6766">
                <a:solidFill>
                  <a:srgbClr val="F5E6CA"/>
                </a:solidFill>
                <a:latin typeface="Hagrid Heavy"/>
              </a:rPr>
              <a:t># TOWER OF HANOI PROBLEM: AN ALGORITHMIC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434145" y="5324338"/>
            <a:ext cx="7825155" cy="3933962"/>
            <a:chOff x="0" y="0"/>
            <a:chExt cx="1911622" cy="961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1622" cy="961035"/>
            </a:xfrm>
            <a:custGeom>
              <a:avLst/>
              <a:gdLst/>
              <a:ahLst/>
              <a:cxnLst/>
              <a:rect l="l" t="t" r="r" b="b"/>
              <a:pathLst>
                <a:path w="1911622" h="961035">
                  <a:moveTo>
                    <a:pt x="0" y="0"/>
                  </a:moveTo>
                  <a:lnTo>
                    <a:pt x="1911622" y="0"/>
                  </a:lnTo>
                  <a:lnTo>
                    <a:pt x="1911622" y="961035"/>
                  </a:lnTo>
                  <a:lnTo>
                    <a:pt x="0" y="961035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11622" cy="999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324338"/>
            <a:ext cx="7969467" cy="3933962"/>
            <a:chOff x="0" y="0"/>
            <a:chExt cx="10625956" cy="524528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9207" r="920"/>
            <a:stretch>
              <a:fillRect/>
            </a:stretch>
          </p:blipFill>
          <p:spPr>
            <a:xfrm>
              <a:off x="0" y="0"/>
              <a:ext cx="10625956" cy="5245283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9883746" y="5709534"/>
            <a:ext cx="6925952" cy="31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- The Tower of Hanoi is a classic problem in computer science and mathematics.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- Proposed by the French mathematician Edouard Lucas in 1883.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- This project focuses on the algorithmic analysis of solving the Tower of Hanoi problem.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5727469" y="1351134"/>
            <a:ext cx="11531831" cy="0"/>
          </a:xfrm>
          <a:prstGeom prst="line">
            <a:avLst/>
          </a:prstGeom>
          <a:ln w="38100" cap="flat">
            <a:solidFill>
              <a:srgbClr val="F5E6C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8005" y="1053285"/>
            <a:ext cx="12906955" cy="26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5E6CA"/>
                </a:solidFill>
                <a:latin typeface="Hagrid Heavy"/>
              </a:rPr>
              <a:t>PROBLEM</a:t>
            </a:r>
          </a:p>
          <a:p>
            <a:pPr algn="ctr">
              <a:lnSpc>
                <a:spcPts val="10639"/>
              </a:lnSpc>
            </a:pPr>
            <a:endParaRPr lang="en-US" sz="7599">
              <a:solidFill>
                <a:srgbClr val="F5E6CA"/>
              </a:solidFill>
              <a:latin typeface="Hagrid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83596" y="4260755"/>
            <a:ext cx="6908007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- Definition of the Tower of Hanoi problem: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- Three pegs and a number of disks of different sizes.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- The puzzle starts with the disks in a neat stack in ascending order of size on one peg, the smallest at the top.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5E6CA"/>
              </a:solidFill>
              <a:latin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3174820"/>
            <a:ext cx="16228082" cy="912857"/>
            <a:chOff x="0" y="0"/>
            <a:chExt cx="3964388" cy="223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64388" cy="223003"/>
            </a:xfrm>
            <a:custGeom>
              <a:avLst/>
              <a:gdLst/>
              <a:ahLst/>
              <a:cxnLst/>
              <a:rect l="l" t="t" r="r" b="b"/>
              <a:pathLst>
                <a:path w="3964388" h="223003">
                  <a:moveTo>
                    <a:pt x="0" y="0"/>
                  </a:moveTo>
                  <a:lnTo>
                    <a:pt x="3964388" y="0"/>
                  </a:lnTo>
                  <a:lnTo>
                    <a:pt x="3964388" y="223003"/>
                  </a:lnTo>
                  <a:lnTo>
                    <a:pt x="0" y="223003"/>
                  </a:lnTo>
                  <a:close/>
                </a:path>
              </a:pathLst>
            </a:custGeom>
            <a:solidFill>
              <a:srgbClr val="F5E6C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964388" cy="261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07874" y="3411771"/>
            <a:ext cx="3717076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Ultra-Bold"/>
              </a:rPr>
              <a:t># PROBLEM STATEMENT</a:t>
            </a:r>
          </a:p>
        </p:txBody>
      </p:sp>
      <p:sp>
        <p:nvSpPr>
          <p:cNvPr id="8" name="Freeform 8"/>
          <p:cNvSpPr/>
          <p:nvPr/>
        </p:nvSpPr>
        <p:spPr>
          <a:xfrm>
            <a:off x="1383596" y="5126895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4" y="0"/>
                </a:lnTo>
                <a:lnTo>
                  <a:pt x="334644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75967" y="4260755"/>
            <a:ext cx="7561150" cy="502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endParaRPr/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- The primary objective: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- Move the entire stack to another peg, obeying the following simple rules: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  1. Only one disk can be moved at a time.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  2. Each move consists of taking the upper disk from one of the stacks and placing it on top of another stack or an empty peg.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5E6CA"/>
                </a:solidFill>
                <a:latin typeface="Roboto"/>
              </a:rPr>
              <a:t>    3. No disk may be placed on top of a smaller disk.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F5E6CA"/>
              </a:solidFill>
              <a:latin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38935" y="3396066"/>
            <a:ext cx="3717076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Ultra-Bold"/>
              </a:rPr>
              <a:t># 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397" y="-218285"/>
            <a:ext cx="9530397" cy="10772366"/>
            <a:chOff x="0" y="0"/>
            <a:chExt cx="4016429" cy="4539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6428" cy="4539836"/>
            </a:xfrm>
            <a:custGeom>
              <a:avLst/>
              <a:gdLst/>
              <a:ahLst/>
              <a:cxnLst/>
              <a:rect l="l" t="t" r="r" b="b"/>
              <a:pathLst>
                <a:path w="4016428" h="4539836">
                  <a:moveTo>
                    <a:pt x="0" y="0"/>
                  </a:moveTo>
                  <a:lnTo>
                    <a:pt x="4016428" y="0"/>
                  </a:lnTo>
                  <a:lnTo>
                    <a:pt x="4016428" y="4539836"/>
                  </a:lnTo>
                  <a:lnTo>
                    <a:pt x="0" y="4539836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16429" cy="4577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671" y="1277808"/>
            <a:ext cx="8428261" cy="5616645"/>
          </a:xfrm>
          <a:custGeom>
            <a:avLst/>
            <a:gdLst/>
            <a:ahLst/>
            <a:cxnLst/>
            <a:rect l="l" t="t" r="r" b="b"/>
            <a:pathLst>
              <a:path w="8428261" h="5616645">
                <a:moveTo>
                  <a:pt x="0" y="0"/>
                </a:moveTo>
                <a:lnTo>
                  <a:pt x="8428261" y="0"/>
                </a:lnTo>
                <a:lnTo>
                  <a:pt x="8428261" y="5616645"/>
                </a:lnTo>
                <a:lnTo>
                  <a:pt x="0" y="5616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27690" y="828040"/>
            <a:ext cx="6731610" cy="858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Algorithmic Foundation: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Fundamental for understanding recursive algorithms.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Optimization Benchmark: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Used to test efficiency in optimization algorithms.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Mathematical Connection: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Demonstrates the link between math and computer science.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Practical Applications: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Influences real-world disk storage optimizations.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Recursive Thinking: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Serves as a foundation for understanding recursion.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- Problem-Solving Paradigm: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 - Encourages divide-and-conquer approaches.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671" y="7321452"/>
            <a:ext cx="6731610" cy="154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</a:pPr>
            <a:r>
              <a:rPr lang="en-US" sz="4300">
                <a:solidFill>
                  <a:srgbClr val="343F56"/>
                </a:solidFill>
                <a:latin typeface="Hagrid Heavy"/>
              </a:rPr>
              <a:t># IMPORTANCE OF THE TOWER OF HANOI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3199629" y="5005876"/>
            <a:ext cx="8229600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5E6CA"/>
                </a:solidFill>
                <a:latin typeface="Hagrid Heavy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1371" y="3441323"/>
            <a:ext cx="4644323" cy="79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Ultra-Bold"/>
              </a:rPr>
              <a:t>SOLUTION OF A TOWER OF HANOI WITH THREE DISKS(3)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1371" y="4513262"/>
            <a:ext cx="6731610" cy="31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The Tower of Hanoi provides a step-by-step methodology for problem-solving, serving as an excellent illustration of effective task management. This approach mirrors the classic strategy of breaking down a larger problem into smaller, more manageable components—a fundamental principle akin to the "divide and conquer" strategy.</a:t>
            </a:r>
          </a:p>
        </p:txBody>
      </p:sp>
      <p:sp>
        <p:nvSpPr>
          <p:cNvPr id="5" name="Freeform 5"/>
          <p:cNvSpPr/>
          <p:nvPr/>
        </p:nvSpPr>
        <p:spPr>
          <a:xfrm>
            <a:off x="8737051" y="2406125"/>
            <a:ext cx="8522249" cy="6501888"/>
          </a:xfrm>
          <a:custGeom>
            <a:avLst/>
            <a:gdLst/>
            <a:ahLst/>
            <a:cxnLst/>
            <a:rect l="l" t="t" r="r" b="b"/>
            <a:pathLst>
              <a:path w="8522249" h="6501888">
                <a:moveTo>
                  <a:pt x="0" y="0"/>
                </a:moveTo>
                <a:lnTo>
                  <a:pt x="8522249" y="0"/>
                </a:lnTo>
                <a:lnTo>
                  <a:pt x="8522249" y="6501888"/>
                </a:lnTo>
                <a:lnTo>
                  <a:pt x="0" y="65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3693" y="1150474"/>
            <a:ext cx="3582966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Ultra-Bold"/>
              </a:rPr>
              <a:t>SOLUTION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5727469" y="1351134"/>
            <a:ext cx="11531831" cy="0"/>
          </a:xfrm>
          <a:prstGeom prst="line">
            <a:avLst/>
          </a:prstGeom>
          <a:ln w="38100" cap="flat">
            <a:solidFill>
              <a:srgbClr val="343F5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47710"/>
            <a:ext cx="7848588" cy="3848478"/>
            <a:chOff x="0" y="0"/>
            <a:chExt cx="2067118" cy="1013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118" cy="1013591"/>
            </a:xfrm>
            <a:custGeom>
              <a:avLst/>
              <a:gdLst/>
              <a:ahLst/>
              <a:cxnLst/>
              <a:rect l="l" t="t" r="r" b="b"/>
              <a:pathLst>
                <a:path w="2067118" h="1013591">
                  <a:moveTo>
                    <a:pt x="0" y="0"/>
                  </a:moveTo>
                  <a:lnTo>
                    <a:pt x="2067118" y="0"/>
                  </a:lnTo>
                  <a:lnTo>
                    <a:pt x="2067118" y="1013591"/>
                  </a:lnTo>
                  <a:lnTo>
                    <a:pt x="0" y="1013591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7118" cy="1051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3147710"/>
            <a:ext cx="8440498" cy="5665031"/>
            <a:chOff x="0" y="0"/>
            <a:chExt cx="2223012" cy="14920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3012" cy="1492025"/>
            </a:xfrm>
            <a:custGeom>
              <a:avLst/>
              <a:gdLst/>
              <a:ahLst/>
              <a:cxnLst/>
              <a:rect l="l" t="t" r="r" b="b"/>
              <a:pathLst>
                <a:path w="2223012" h="1492025">
                  <a:moveTo>
                    <a:pt x="0" y="0"/>
                  </a:moveTo>
                  <a:lnTo>
                    <a:pt x="2223012" y="0"/>
                  </a:lnTo>
                  <a:lnTo>
                    <a:pt x="2223012" y="1492025"/>
                  </a:lnTo>
                  <a:lnTo>
                    <a:pt x="0" y="1492025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23012" cy="1530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2088" y="2433335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34100" y="2433335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90523" y="320357"/>
            <a:ext cx="12906955" cy="237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5E6CA"/>
                </a:solidFill>
                <a:latin typeface="Hagrid Heavy"/>
              </a:rPr>
              <a:t>GUI AND GUI’S FUNCTIONALITIES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6437" y="3488949"/>
            <a:ext cx="6775823" cy="375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8"/>
              </a:lnSpc>
            </a:pPr>
            <a:r>
              <a:rPr lang="en-US" sz="2234">
                <a:solidFill>
                  <a:srgbClr val="343F56"/>
                </a:solidFill>
                <a:latin typeface="Roboto Bold"/>
              </a:rPr>
              <a:t>1. Graphical User Interface (GUI)</a:t>
            </a:r>
          </a:p>
          <a:p>
            <a:pPr>
              <a:lnSpc>
                <a:spcPts val="3128"/>
              </a:lnSpc>
            </a:pPr>
            <a:endParaRPr lang="en-US" sz="2234">
              <a:solidFill>
                <a:srgbClr val="343F56"/>
              </a:solidFill>
              <a:latin typeface="Roboto Bold"/>
            </a:endParaRPr>
          </a:p>
          <a:p>
            <a:pPr marL="460858" lvl="1" indent="-230429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343F56"/>
                </a:solidFill>
                <a:latin typeface="Roboto"/>
              </a:rPr>
              <a:t>The GUI serves as a visual representation of the code's functionalities.</a:t>
            </a:r>
          </a:p>
          <a:p>
            <a:pPr marL="460858" lvl="1" indent="-230429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343F56"/>
                </a:solidFill>
                <a:latin typeface="Roboto"/>
              </a:rPr>
              <a:t>Utilized the Tkinter library for GUI implementation with the Tk toolkit.</a:t>
            </a:r>
          </a:p>
          <a:p>
            <a:pPr marL="460858" lvl="1" indent="-230429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343F56"/>
                </a:solidFill>
                <a:latin typeface="Roboto"/>
              </a:rPr>
              <a:t>Incorporated the 'time' library for time-related tasks and 'threading' for handling long-running tasks.</a:t>
            </a:r>
          </a:p>
          <a:p>
            <a:pPr>
              <a:lnSpc>
                <a:spcPts val="2988"/>
              </a:lnSpc>
            </a:pPr>
            <a:endParaRPr lang="en-US" sz="2134">
              <a:solidFill>
                <a:srgbClr val="343F56"/>
              </a:solidFill>
              <a:latin typeface="Roboto"/>
            </a:endParaRPr>
          </a:p>
          <a:p>
            <a:pPr>
              <a:lnSpc>
                <a:spcPts val="2988"/>
              </a:lnSpc>
            </a:pPr>
            <a:endParaRPr lang="en-US" sz="2134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36137" y="3498474"/>
            <a:ext cx="7329178" cy="506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 Semi-Bold"/>
              </a:rPr>
              <a:t>  2 . User Interaction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 Semi-Bold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Semi-Bold"/>
              </a:rPr>
              <a:t>Option Selection: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Two clickable buttons at the top allow users to choose their preferred approach to solve the problem.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Semi-Bold"/>
              </a:rPr>
              <a:t>Disk Selection: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Users can specify the number of disks for the initial tower beneath the option buttons.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 Semi-Bold"/>
              </a:rPr>
              <a:t>Execution:</a:t>
            </a: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The green “Run Algorithm” button initiates the program after the user selects the approach and disk count.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243461"/>
            <a:ext cx="7848588" cy="2297264"/>
            <a:chOff x="0" y="0"/>
            <a:chExt cx="2067118" cy="6050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7118" cy="605041"/>
            </a:xfrm>
            <a:custGeom>
              <a:avLst/>
              <a:gdLst/>
              <a:ahLst/>
              <a:cxnLst/>
              <a:rect l="l" t="t" r="r" b="b"/>
              <a:pathLst>
                <a:path w="2067118" h="605041">
                  <a:moveTo>
                    <a:pt x="0" y="0"/>
                  </a:moveTo>
                  <a:lnTo>
                    <a:pt x="2067118" y="0"/>
                  </a:lnTo>
                  <a:lnTo>
                    <a:pt x="2067118" y="605041"/>
                  </a:lnTo>
                  <a:lnTo>
                    <a:pt x="0" y="605041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67118" cy="643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67714" y="7641850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96437" y="7584700"/>
            <a:ext cx="6775823" cy="232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8"/>
              </a:lnSpc>
            </a:pPr>
            <a:r>
              <a:rPr lang="en-US" sz="2234">
                <a:solidFill>
                  <a:srgbClr val="343F56"/>
                </a:solidFill>
                <a:latin typeface="Roboto Bold"/>
              </a:rPr>
              <a:t>3. Visual Representation</a:t>
            </a:r>
          </a:p>
          <a:p>
            <a:pPr marL="482447" lvl="1" indent="-241224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A white rectangle below the green button displays the step-by-step relocation of disks between the three towers.</a:t>
            </a:r>
          </a:p>
          <a:p>
            <a:pPr>
              <a:lnSpc>
                <a:spcPts val="3128"/>
              </a:lnSpc>
            </a:pPr>
            <a:endParaRPr lang="en-US" sz="2234">
              <a:solidFill>
                <a:srgbClr val="343F56"/>
              </a:solidFill>
              <a:latin typeface="Roboto"/>
            </a:endParaRPr>
          </a:p>
          <a:p>
            <a:pPr>
              <a:lnSpc>
                <a:spcPts val="2988"/>
              </a:lnSpc>
            </a:pPr>
            <a:endParaRPr lang="en-US" sz="2234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67714" y="3546099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283014" y="3546099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0075" y="392264"/>
            <a:ext cx="7848588" cy="6501871"/>
            <a:chOff x="0" y="0"/>
            <a:chExt cx="2067118" cy="1712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118" cy="1712427"/>
            </a:xfrm>
            <a:custGeom>
              <a:avLst/>
              <a:gdLst/>
              <a:ahLst/>
              <a:cxnLst/>
              <a:rect l="l" t="t" r="r" b="b"/>
              <a:pathLst>
                <a:path w="2067118" h="1712427">
                  <a:moveTo>
                    <a:pt x="0" y="0"/>
                  </a:moveTo>
                  <a:lnTo>
                    <a:pt x="2067118" y="0"/>
                  </a:lnTo>
                  <a:lnTo>
                    <a:pt x="2067118" y="1712427"/>
                  </a:lnTo>
                  <a:lnTo>
                    <a:pt x="0" y="1712427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7118" cy="1750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0075" y="7237035"/>
            <a:ext cx="7848588" cy="2295134"/>
            <a:chOff x="0" y="0"/>
            <a:chExt cx="2067118" cy="604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7118" cy="604480"/>
            </a:xfrm>
            <a:custGeom>
              <a:avLst/>
              <a:gdLst/>
              <a:ahLst/>
              <a:cxnLst/>
              <a:rect l="l" t="t" r="r" b="b"/>
              <a:pathLst>
                <a:path w="2067118" h="604480">
                  <a:moveTo>
                    <a:pt x="0" y="0"/>
                  </a:moveTo>
                  <a:lnTo>
                    <a:pt x="2067118" y="0"/>
                  </a:lnTo>
                  <a:lnTo>
                    <a:pt x="2067118" y="604480"/>
                  </a:lnTo>
                  <a:lnTo>
                    <a:pt x="0" y="604480"/>
                  </a:lnTo>
                  <a:close/>
                </a:path>
              </a:pathLst>
            </a:custGeom>
            <a:solidFill>
              <a:srgbClr val="F5E6CA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7118" cy="642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34100" y="2433335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2212" y="733503"/>
            <a:ext cx="6775823" cy="58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8"/>
              </a:lnSpc>
            </a:pPr>
            <a:r>
              <a:rPr lang="en-US" sz="2234">
                <a:solidFill>
                  <a:srgbClr val="343F56"/>
                </a:solidFill>
                <a:latin typeface="Roboto Bold"/>
              </a:rPr>
              <a:t>4. Algorithm Information</a:t>
            </a:r>
          </a:p>
          <a:p>
            <a:pPr marL="482447" lvl="1" indent="-241224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Runtime and Movements:</a:t>
            </a:r>
          </a:p>
          <a:p>
            <a:pPr marL="964895" lvl="2" indent="-321632">
              <a:lnSpc>
                <a:spcPts val="3128"/>
              </a:lnSpc>
              <a:buFont typeface="Arial"/>
              <a:buChar char="⚬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“Runtime” and “Total Movements” sections showcase the algorithm's runtime and total disk movements.</a:t>
            </a:r>
          </a:p>
          <a:p>
            <a:pPr marL="482447" lvl="1" indent="-241224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Termination:</a:t>
            </a:r>
          </a:p>
          <a:p>
            <a:pPr marL="964895" lvl="2" indent="-321632">
              <a:lnSpc>
                <a:spcPts val="3128"/>
              </a:lnSpc>
              <a:buFont typeface="Arial"/>
              <a:buChar char="⚬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Program termination occurs either after (2^n)-1 moves or manually by the user.</a:t>
            </a:r>
          </a:p>
          <a:p>
            <a:pPr marL="482447" lvl="1" indent="-241224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Control Buttons:</a:t>
            </a:r>
          </a:p>
          <a:p>
            <a:pPr marL="964895" lvl="2" indent="-321632">
              <a:lnSpc>
                <a:spcPts val="3128"/>
              </a:lnSpc>
              <a:buFont typeface="Arial"/>
              <a:buChar char="⚬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A red “Stop Algorithm” button halts the process, while “Reset” reverses the GUI to its initial state.</a:t>
            </a:r>
          </a:p>
          <a:p>
            <a:pPr marL="964895" lvl="2" indent="-321632">
              <a:lnSpc>
                <a:spcPts val="3128"/>
              </a:lnSpc>
              <a:buFont typeface="Arial"/>
              <a:buChar char="⚬"/>
            </a:pPr>
            <a:r>
              <a:rPr lang="en-US" sz="2234">
                <a:solidFill>
                  <a:srgbClr val="343F56"/>
                </a:solidFill>
                <a:latin typeface="Roboto"/>
              </a:rPr>
              <a:t>“Reset Runtimes” clears previously recorded runtimes in the designated area.</a:t>
            </a:r>
          </a:p>
          <a:p>
            <a:pPr>
              <a:lnSpc>
                <a:spcPts val="2988"/>
              </a:lnSpc>
            </a:pPr>
            <a:endParaRPr lang="en-US" sz="2234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2012" y="7587799"/>
            <a:ext cx="7329178" cy="19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 Semi-Bold"/>
              </a:rPr>
              <a:t>5. Animation Display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 Semi-Bold"/>
            </a:endParaRPr>
          </a:p>
          <a:p>
            <a:pPr marL="474984" lvl="1" indent="-237492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43F56"/>
                </a:solidFill>
                <a:latin typeface="Roboto"/>
              </a:rPr>
              <a:t>The largest white rectangle area provides a visual animation of the algorithm in action.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9089" y="790653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83014" y="3546099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83849" y="392264"/>
            <a:ext cx="5852054" cy="9581400"/>
          </a:xfrm>
          <a:custGeom>
            <a:avLst/>
            <a:gdLst/>
            <a:ahLst/>
            <a:cxnLst/>
            <a:rect l="l" t="t" r="r" b="b"/>
            <a:pathLst>
              <a:path w="5852054" h="9581400">
                <a:moveTo>
                  <a:pt x="0" y="0"/>
                </a:moveTo>
                <a:lnTo>
                  <a:pt x="5852054" y="0"/>
                </a:lnTo>
                <a:lnTo>
                  <a:pt x="5852054" y="9581399"/>
                </a:lnTo>
                <a:lnTo>
                  <a:pt x="0" y="95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9951" y="8035474"/>
            <a:ext cx="368749" cy="368749"/>
          </a:xfrm>
          <a:custGeom>
            <a:avLst/>
            <a:gdLst/>
            <a:ahLst/>
            <a:cxnLst/>
            <a:rect l="l" t="t" r="r" b="b"/>
            <a:pathLst>
              <a:path w="368749" h="368749">
                <a:moveTo>
                  <a:pt x="0" y="0"/>
                </a:moveTo>
                <a:lnTo>
                  <a:pt x="368749" y="0"/>
                </a:lnTo>
                <a:lnTo>
                  <a:pt x="368749" y="368749"/>
                </a:lnTo>
                <a:lnTo>
                  <a:pt x="0" y="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6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409" y="1156597"/>
            <a:ext cx="5154591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Hagrid Ultra-Bold"/>
              </a:rPr>
              <a:t>PERFORMANCE COMPARISON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Hagrid Ultra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452611" y="-531941"/>
            <a:ext cx="3634131" cy="11380101"/>
            <a:chOff x="0" y="0"/>
            <a:chExt cx="957137" cy="2997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7137" cy="2997228"/>
            </a:xfrm>
            <a:custGeom>
              <a:avLst/>
              <a:gdLst/>
              <a:ahLst/>
              <a:cxnLst/>
              <a:rect l="l" t="t" r="r" b="b"/>
              <a:pathLst>
                <a:path w="957137" h="2997228">
                  <a:moveTo>
                    <a:pt x="0" y="0"/>
                  </a:moveTo>
                  <a:lnTo>
                    <a:pt x="957137" y="0"/>
                  </a:lnTo>
                  <a:lnTo>
                    <a:pt x="957137" y="2997228"/>
                  </a:lnTo>
                  <a:lnTo>
                    <a:pt x="0" y="2997228"/>
                  </a:lnTo>
                  <a:close/>
                </a:path>
              </a:pathLst>
            </a:custGeom>
            <a:solidFill>
              <a:srgbClr val="343F5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57137" cy="303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-5400000">
            <a:off x="-1970223" y="3530604"/>
            <a:ext cx="8229600" cy="325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>
                <a:solidFill>
                  <a:srgbClr val="F5E6CA"/>
                </a:solidFill>
                <a:latin typeface="Hagrid Heavy"/>
              </a:rPr>
              <a:t>PERFORMANCE COMPARISON:</a:t>
            </a:r>
          </a:p>
          <a:p>
            <a:pPr algn="ctr">
              <a:lnSpc>
                <a:spcPts val="8540"/>
              </a:lnSpc>
            </a:pPr>
            <a:endParaRPr lang="en-US" sz="6100">
              <a:solidFill>
                <a:srgbClr val="F5E6CA"/>
              </a:solidFill>
              <a:latin typeface="Hagrid Heavy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9144000" y="1351134"/>
            <a:ext cx="8115300" cy="0"/>
          </a:xfrm>
          <a:prstGeom prst="line">
            <a:avLst/>
          </a:prstGeom>
          <a:ln w="38100" cap="flat">
            <a:solidFill>
              <a:srgbClr val="343F5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176072" y="2708962"/>
            <a:ext cx="6219319" cy="5072448"/>
            <a:chOff x="0" y="0"/>
            <a:chExt cx="2007284" cy="1637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7284" cy="1637132"/>
            </a:xfrm>
            <a:custGeom>
              <a:avLst/>
              <a:gdLst/>
              <a:ahLst/>
              <a:cxnLst/>
              <a:rect l="l" t="t" r="r" b="b"/>
              <a:pathLst>
                <a:path w="2007284" h="1637132">
                  <a:moveTo>
                    <a:pt x="0" y="0"/>
                  </a:moveTo>
                  <a:lnTo>
                    <a:pt x="2007284" y="0"/>
                  </a:lnTo>
                  <a:lnTo>
                    <a:pt x="2007284" y="1637132"/>
                  </a:lnTo>
                  <a:lnTo>
                    <a:pt x="0" y="1637132"/>
                  </a:lnTo>
                  <a:close/>
                </a:path>
              </a:pathLst>
            </a:custGeom>
            <a:solidFill>
              <a:srgbClr val="343F56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07284" cy="167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39981" y="2708962"/>
            <a:ext cx="6219319" cy="5072448"/>
            <a:chOff x="0" y="0"/>
            <a:chExt cx="2007284" cy="1637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7284" cy="1637132"/>
            </a:xfrm>
            <a:custGeom>
              <a:avLst/>
              <a:gdLst/>
              <a:ahLst/>
              <a:cxnLst/>
              <a:rect l="l" t="t" r="r" b="b"/>
              <a:pathLst>
                <a:path w="2007284" h="1637132">
                  <a:moveTo>
                    <a:pt x="0" y="0"/>
                  </a:moveTo>
                  <a:lnTo>
                    <a:pt x="2007284" y="0"/>
                  </a:lnTo>
                  <a:lnTo>
                    <a:pt x="2007284" y="1637132"/>
                  </a:lnTo>
                  <a:lnTo>
                    <a:pt x="0" y="1637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43F5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07284" cy="167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85863" y="3308488"/>
            <a:ext cx="441834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 Heavy"/>
              </a:rPr>
              <a:t>RECURSIVE APPROACH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05013" y="3308488"/>
            <a:ext cx="461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43F56"/>
                </a:solidFill>
                <a:latin typeface="Hagrid Heavy"/>
              </a:rPr>
              <a:t>ITERATIVE APPROACH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5863" y="4478135"/>
            <a:ext cx="4875885" cy="272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Recursive Approach’s time complexity is O(2^n)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5E6CA"/>
                </a:solidFill>
                <a:latin typeface="Roboto"/>
              </a:rPr>
              <a:t> Each recursive call involves two additional recursive calls, leading to an exponential growth in the number of function calls.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5E6CA"/>
              </a:solidFill>
              <a:latin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05013" y="4478135"/>
            <a:ext cx="4875885" cy="272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 Iterative Approach’s time complexity is O(2^n).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343F56"/>
                </a:solidFill>
                <a:latin typeface="Roboto"/>
              </a:rPr>
              <a:t> The iterative approach uses a loop to perform the required moves, and the total number of moves is proportional to the number of disks (n).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343F56"/>
              </a:solidFill>
              <a:latin typeface="Robot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427104" y="6944451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5" y="0"/>
                </a:lnTo>
                <a:lnTo>
                  <a:pt x="334645" y="334645"/>
                </a:lnTo>
                <a:lnTo>
                  <a:pt x="0" y="334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46254" y="6944451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4" y="0"/>
                </a:lnTo>
                <a:lnTo>
                  <a:pt x="334644" y="334645"/>
                </a:lnTo>
                <a:lnTo>
                  <a:pt x="0" y="334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266" y="277711"/>
            <a:ext cx="7748149" cy="227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4226">
                <a:solidFill>
                  <a:srgbClr val="F5E6CA"/>
                </a:solidFill>
                <a:latin typeface="Hagrid Heavy"/>
              </a:rPr>
              <a:t>PERFORMANCE OF THE ALGORITHM</a:t>
            </a:r>
          </a:p>
          <a:p>
            <a:pPr algn="ctr">
              <a:lnSpc>
                <a:spcPts val="5917"/>
              </a:lnSpc>
            </a:pPr>
            <a:endParaRPr lang="en-US" sz="4226">
              <a:solidFill>
                <a:srgbClr val="F5E6CA"/>
              </a:solidFill>
              <a:latin typeface="Hagrid Heavy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09650" y="2214857"/>
            <a:ext cx="16230600" cy="0"/>
          </a:xfrm>
          <a:prstGeom prst="line">
            <a:avLst/>
          </a:prstGeom>
          <a:ln w="38100" cap="flat">
            <a:solidFill>
              <a:srgbClr val="F5E6C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11643" y="2545748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5" y="0"/>
                </a:lnTo>
                <a:lnTo>
                  <a:pt x="334645" y="334645"/>
                </a:lnTo>
                <a:lnTo>
                  <a:pt x="0" y="334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24294" y="2610041"/>
            <a:ext cx="334644" cy="334644"/>
          </a:xfrm>
          <a:custGeom>
            <a:avLst/>
            <a:gdLst/>
            <a:ahLst/>
            <a:cxnLst/>
            <a:rect l="l" t="t" r="r" b="b"/>
            <a:pathLst>
              <a:path w="334644" h="334644">
                <a:moveTo>
                  <a:pt x="0" y="0"/>
                </a:moveTo>
                <a:lnTo>
                  <a:pt x="334645" y="0"/>
                </a:lnTo>
                <a:lnTo>
                  <a:pt x="334645" y="334644"/>
                </a:lnTo>
                <a:lnTo>
                  <a:pt x="0" y="33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29399" y="3199625"/>
            <a:ext cx="4046027" cy="6657676"/>
          </a:xfrm>
          <a:custGeom>
            <a:avLst/>
            <a:gdLst/>
            <a:ahLst/>
            <a:cxnLst/>
            <a:rect l="l" t="t" r="r" b="b"/>
            <a:pathLst>
              <a:path w="4046027" h="6657676">
                <a:moveTo>
                  <a:pt x="0" y="0"/>
                </a:moveTo>
                <a:lnTo>
                  <a:pt x="4046027" y="0"/>
                </a:lnTo>
                <a:lnTo>
                  <a:pt x="4046027" y="6657676"/>
                </a:lnTo>
                <a:lnTo>
                  <a:pt x="0" y="6657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88389" y="3202640"/>
            <a:ext cx="4032101" cy="6654661"/>
          </a:xfrm>
          <a:custGeom>
            <a:avLst/>
            <a:gdLst/>
            <a:ahLst/>
            <a:cxnLst/>
            <a:rect l="l" t="t" r="r" b="b"/>
            <a:pathLst>
              <a:path w="4032101" h="6654661">
                <a:moveTo>
                  <a:pt x="0" y="0"/>
                </a:moveTo>
                <a:lnTo>
                  <a:pt x="4032102" y="0"/>
                </a:lnTo>
                <a:lnTo>
                  <a:pt x="4032102" y="6654661"/>
                </a:lnTo>
                <a:lnTo>
                  <a:pt x="0" y="6654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4164" y="2418575"/>
            <a:ext cx="60188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"/>
              </a:rPr>
              <a:t>RECURSIVE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11364" y="2482088"/>
            <a:ext cx="57571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5E6CA"/>
                </a:solidFill>
                <a:latin typeface="Hagrid"/>
              </a:rPr>
              <a:t>ITERATIVE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88389" y="628015"/>
            <a:ext cx="471604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u="sng">
                <a:solidFill>
                  <a:srgbClr val="F5E6CA"/>
                </a:solidFill>
                <a:latin typeface="Open Sans Bold"/>
              </a:rPr>
              <a:t>Recursive and Iterative Runtimes When There are 3 Disks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24950" y="2214857"/>
            <a:ext cx="0" cy="8072143"/>
          </a:xfrm>
          <a:prstGeom prst="line">
            <a:avLst/>
          </a:prstGeom>
          <a:ln w="38100" cap="flat">
            <a:solidFill>
              <a:srgbClr val="F5E6C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Office PowerPoint</Application>
  <PresentationFormat>Özel</PresentationFormat>
  <Paragraphs>106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22" baseType="lpstr">
      <vt:lpstr>Calibri</vt:lpstr>
      <vt:lpstr>Hagrid</vt:lpstr>
      <vt:lpstr>Hagrid Ultra-Bold</vt:lpstr>
      <vt:lpstr>Open Sans Bold</vt:lpstr>
      <vt:lpstr>Roboto Bold</vt:lpstr>
      <vt:lpstr>Hagrid Heavy</vt:lpstr>
      <vt:lpstr>Roboto Semi-Bold</vt:lpstr>
      <vt:lpstr>Roboto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Blue Minimal Modern Thesis Defense Presentation</dc:title>
  <cp:lastModifiedBy>mustafa eren soyhan</cp:lastModifiedBy>
  <cp:revision>2</cp:revision>
  <dcterms:created xsi:type="dcterms:W3CDTF">2006-08-16T00:00:00Z</dcterms:created>
  <dcterms:modified xsi:type="dcterms:W3CDTF">2023-12-23T15:45:10Z</dcterms:modified>
  <dc:identifier>DAF3znqFvmY</dc:identifier>
</cp:coreProperties>
</file>